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317" r:id="rId5"/>
    <p:sldId id="285" r:id="rId6"/>
    <p:sldId id="259" r:id="rId7"/>
    <p:sldId id="260" r:id="rId8"/>
    <p:sldId id="262" r:id="rId9"/>
    <p:sldId id="261" r:id="rId10"/>
    <p:sldId id="263" r:id="rId11"/>
    <p:sldId id="264" r:id="rId12"/>
    <p:sldId id="266" r:id="rId13"/>
    <p:sldId id="268" r:id="rId14"/>
    <p:sldId id="271" r:id="rId15"/>
    <p:sldId id="270" r:id="rId16"/>
    <p:sldId id="269" r:id="rId17"/>
    <p:sldId id="272" r:id="rId18"/>
    <p:sldId id="273" r:id="rId19"/>
    <p:sldId id="276" r:id="rId20"/>
    <p:sldId id="289" r:id="rId21"/>
    <p:sldId id="279" r:id="rId22"/>
    <p:sldId id="286" r:id="rId23"/>
    <p:sldId id="287" r:id="rId24"/>
    <p:sldId id="298" r:id="rId25"/>
    <p:sldId id="288" r:id="rId26"/>
    <p:sldId id="292" r:id="rId27"/>
    <p:sldId id="290" r:id="rId28"/>
    <p:sldId id="291" r:id="rId29"/>
    <p:sldId id="293" r:id="rId30"/>
    <p:sldId id="297" r:id="rId31"/>
    <p:sldId id="294" r:id="rId32"/>
    <p:sldId id="295" r:id="rId33"/>
    <p:sldId id="299" r:id="rId34"/>
    <p:sldId id="303" r:id="rId35"/>
    <p:sldId id="304" r:id="rId36"/>
    <p:sldId id="301" r:id="rId37"/>
    <p:sldId id="300" r:id="rId38"/>
    <p:sldId id="296" r:id="rId39"/>
    <p:sldId id="305" r:id="rId40"/>
    <p:sldId id="306" r:id="rId41"/>
    <p:sldId id="307" r:id="rId42"/>
    <p:sldId id="308" r:id="rId43"/>
    <p:sldId id="314" r:id="rId44"/>
    <p:sldId id="316" r:id="rId45"/>
    <p:sldId id="315" r:id="rId46"/>
    <p:sldId id="309" r:id="rId47"/>
    <p:sldId id="277" r:id="rId48"/>
    <p:sldId id="278" r:id="rId49"/>
    <p:sldId id="280" r:id="rId50"/>
    <p:sldId id="281" r:id="rId51"/>
    <p:sldId id="282" r:id="rId52"/>
    <p:sldId id="283" r:id="rId53"/>
    <p:sldId id="284" r:id="rId54"/>
    <p:sldId id="274" r:id="rId55"/>
    <p:sldId id="275" r:id="rId56"/>
    <p:sldId id="302" r:id="rId57"/>
    <p:sldId id="310" r:id="rId58"/>
    <p:sldId id="311" r:id="rId59"/>
    <p:sldId id="312" r:id="rId60"/>
    <p:sldId id="313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61357" autoAdjust="0"/>
  </p:normalViewPr>
  <p:slideViewPr>
    <p:cSldViewPr>
      <p:cViewPr>
        <p:scale>
          <a:sx n="75" d="100"/>
          <a:sy n="75" d="100"/>
        </p:scale>
        <p:origin x="-942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8419A-5A21-4D70-AE64-B360736830A9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F8376-BEBF-4732-9102-5F75F7470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189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defead26-ba32-448c-9c57-f728dd309ed7&amp;url=http://pluralsight.com/training/Courses/Description/ioc-aspdotnet-mvc4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esig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jenniferdewalt.com/" TargetMode="External"/><Relationship Id="rId4" Type="http://schemas.openxmlformats.org/officeDocument/2006/relationships/hyperlink" Target="https://www.khanacademy.org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esig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jenniferdewalt.com/" TargetMode="External"/><Relationship Id="rId4" Type="http://schemas.openxmlformats.org/officeDocument/2006/relationships/hyperlink" Target="https://www.khanacademy.org/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733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Take</a:t>
            </a:r>
            <a:r>
              <a:rPr lang="en-GB" baseline="0" dirty="0" smtClean="0"/>
              <a:t> time to setup your environment –</a:t>
            </a:r>
          </a:p>
          <a:p>
            <a:endParaRPr lang="en-GB" baseline="0" dirty="0" smtClean="0"/>
          </a:p>
          <a:p>
            <a:r>
              <a:rPr lang="en-GB" baseline="0" dirty="0" smtClean="0"/>
              <a:t>Projects in a c:\dev  - put them on your </a:t>
            </a:r>
            <a:r>
              <a:rPr lang="en-GB" baseline="0" dirty="0" err="1" smtClean="0"/>
              <a:t>ssd</a:t>
            </a:r>
            <a:endParaRPr lang="en-GB" baseline="0" dirty="0" smtClean="0"/>
          </a:p>
          <a:p>
            <a:r>
              <a:rPr lang="en-GB" baseline="0" dirty="0" err="1" smtClean="0"/>
              <a:t>Startup</a:t>
            </a:r>
            <a:r>
              <a:rPr lang="en-GB" baseline="0" dirty="0" smtClean="0"/>
              <a:t> fast – empty </a:t>
            </a:r>
            <a:r>
              <a:rPr lang="en-GB" baseline="0" dirty="0" err="1" smtClean="0"/>
              <a:t>env</a:t>
            </a:r>
            <a:r>
              <a:rPr lang="en-GB" baseline="0" dirty="0" smtClean="0"/>
              <a:t> (or last opened is good too)</a:t>
            </a:r>
          </a:p>
          <a:p>
            <a:endParaRPr lang="en-GB" baseline="0" dirty="0" smtClean="0"/>
          </a:p>
          <a:p>
            <a:r>
              <a:rPr lang="en-GB" baseline="0" dirty="0" smtClean="0"/>
              <a:t>Keyboard shortcuts</a:t>
            </a:r>
          </a:p>
          <a:p>
            <a:endParaRPr lang="en-GB" baseline="0" dirty="0" smtClean="0"/>
          </a:p>
          <a:p>
            <a:r>
              <a:rPr lang="en-GB" baseline="0" dirty="0" smtClean="0"/>
              <a:t>ALT F J – open recent</a:t>
            </a:r>
          </a:p>
          <a:p>
            <a:r>
              <a:rPr lang="en-GB" baseline="0" dirty="0" smtClean="0"/>
              <a:t>ALT V P – view explorer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068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New MVC Project and solution called Dog</a:t>
            </a:r>
          </a:p>
          <a:p>
            <a:r>
              <a:rPr lang="en-GB" dirty="0" smtClean="0"/>
              <a:t>View website</a:t>
            </a:r>
          </a:p>
          <a:p>
            <a:r>
              <a:rPr lang="en-GB" dirty="0" smtClean="0"/>
              <a:t>Login</a:t>
            </a:r>
            <a:r>
              <a:rPr lang="en-GB" baseline="0" dirty="0" smtClean="0"/>
              <a:t> as a user</a:t>
            </a:r>
          </a:p>
          <a:p>
            <a:r>
              <a:rPr lang="en-GB" baseline="0" dirty="0" smtClean="0"/>
              <a:t>View database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700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648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Right</a:t>
            </a:r>
            <a:r>
              <a:rPr lang="en-GB" baseline="0" dirty="0" smtClean="0"/>
              <a:t> click – add solution to source control</a:t>
            </a:r>
          </a:p>
          <a:p>
            <a:r>
              <a:rPr lang="en-GB" baseline="0" dirty="0" smtClean="0"/>
              <a:t>Do first commit</a:t>
            </a:r>
          </a:p>
          <a:p>
            <a:endParaRPr lang="en-GB" baseline="0" dirty="0" smtClean="0"/>
          </a:p>
          <a:p>
            <a:r>
              <a:rPr lang="en-GB" baseline="0" dirty="0" smtClean="0"/>
              <a:t>Github.com</a:t>
            </a:r>
          </a:p>
          <a:p>
            <a:r>
              <a:rPr lang="en-GB" baseline="0" dirty="0" err="1" smtClean="0"/>
              <a:t>Lastpass</a:t>
            </a:r>
            <a:r>
              <a:rPr lang="en-GB" baseline="0" dirty="0" smtClean="0"/>
              <a:t> – super easy!</a:t>
            </a:r>
          </a:p>
          <a:p>
            <a:endParaRPr lang="en-GB" baseline="0" dirty="0" smtClean="0"/>
          </a:p>
          <a:p>
            <a:r>
              <a:rPr lang="en-GB" baseline="0" dirty="0" smtClean="0"/>
              <a:t>Push to </a:t>
            </a:r>
            <a:r>
              <a:rPr lang="en-GB" baseline="0" dirty="0" err="1" smtClean="0"/>
              <a:t>github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Sourcetree</a:t>
            </a: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388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Like in developing</a:t>
            </a:r>
            <a:r>
              <a:rPr lang="en-GB" baseline="0" dirty="0" smtClean="0"/>
              <a:t> business apps, I always write down the problem:</a:t>
            </a:r>
          </a:p>
          <a:p>
            <a:endParaRPr lang="en-GB" dirty="0" smtClean="0"/>
          </a:p>
          <a:p>
            <a:r>
              <a:rPr lang="en-GB" dirty="0" smtClean="0"/>
              <a:t>Ok that shouldn’t be</a:t>
            </a:r>
            <a:r>
              <a:rPr lang="en-GB" baseline="0" dirty="0" smtClean="0"/>
              <a:t> too hard…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Slam a website together that works ok on my phone, in a </a:t>
            </a:r>
            <a:r>
              <a:rPr lang="en-GB" b="1" baseline="0" dirty="0" smtClean="0"/>
              <a:t>weekend</a:t>
            </a:r>
            <a:r>
              <a:rPr lang="en-GB" baseline="0" dirty="0" smtClean="0"/>
              <a:t> and it should be ok!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Hmm – maybe not.. Lets take this opportunity to play with code…  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call it Winter Project and spend a few months playing..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model the project on what I do at work</a:t>
            </a:r>
          </a:p>
          <a:p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err="1" smtClean="0"/>
              <a:t>Enterprisey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ASP.NET MVC (couldn’t get Nancy / Mono etc.. Into these classic institutions)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SQL Server (they’ve usually got it already)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Base it on my experience of what Enterprise apps need to be… </a:t>
            </a:r>
            <a:r>
              <a:rPr lang="en-GB" baseline="0" dirty="0" err="1" smtClean="0"/>
              <a:t>ie</a:t>
            </a:r>
            <a:endParaRPr lang="en-GB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KISS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Development vs Maintenance costs.. Up to 80% of a projects costs are in maintenance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Overseas developers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Many developers jump in from 1 to 6 months to make small change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GB" baseline="0" dirty="0" smtClean="0"/>
              <a:t>http://stackoverflow.com/questions/3477706/development-cost-versus-maintenance-cost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Testing is</a:t>
            </a:r>
            <a:r>
              <a:rPr lang="en-GB" baseline="0" dirty="0" smtClean="0"/>
              <a:t> great – saved my skin so many times..</a:t>
            </a:r>
          </a:p>
          <a:p>
            <a:r>
              <a:rPr lang="en-GB" baseline="0" dirty="0" smtClean="0"/>
              <a:t>Simple is great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555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And this is the story of what I’ve learned…over the last 5 months..</a:t>
            </a: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521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I started</a:t>
            </a:r>
            <a:r>
              <a:rPr lang="en-GB" baseline="0" dirty="0" smtClean="0"/>
              <a:t> a blog about 5.5 years ago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then though ProgramGood.net was a clever domain name title.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029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the blog turned into a dumping</a:t>
            </a:r>
            <a:r>
              <a:rPr lang="en-GB" baseline="0" dirty="0" smtClean="0"/>
              <a:t> ground of my ideas and searchable notes.</a:t>
            </a:r>
          </a:p>
          <a:p>
            <a:r>
              <a:rPr lang="en-GB" baseline="0" dirty="0" smtClean="0"/>
              <a:t>Handy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DasBlog</a:t>
            </a:r>
            <a:r>
              <a:rPr lang="en-GB" baseline="0" dirty="0" smtClean="0"/>
              <a:t> is the engine.. Doesn’t use a database.  Scott </a:t>
            </a:r>
            <a:r>
              <a:rPr lang="en-GB" baseline="0" dirty="0" err="1" smtClean="0"/>
              <a:t>Hanselman</a:t>
            </a:r>
            <a:r>
              <a:rPr lang="en-GB" baseline="0" dirty="0" smtClean="0"/>
              <a:t> was one of the contributors.  On a shared webhost for $4 per month I think.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029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r>
              <a:rPr lang="en-GB" dirty="0" smtClean="0"/>
              <a:t> – Brought up near</a:t>
            </a:r>
            <a:r>
              <a:rPr lang="en-GB" baseline="0" dirty="0" smtClean="0"/>
              <a:t> Glasgow… lived in New Zealand for 8 years.  Now live near Brighton… this isn’t Brighton</a:t>
            </a:r>
          </a:p>
          <a:p>
            <a:endParaRPr lang="en-GB" baseline="0" dirty="0" smtClean="0"/>
          </a:p>
          <a:p>
            <a:r>
              <a:rPr lang="en-GB" baseline="0" dirty="0" smtClean="0"/>
              <a:t>Degree is in Mechanical Engineering – worked offshore in Norway in oil business.</a:t>
            </a:r>
          </a:p>
          <a:p>
            <a:r>
              <a:rPr lang="en-GB" baseline="0" dirty="0" smtClean="0"/>
              <a:t>Worked as an outdoor instructor in UK, Sri Lanka and did Raleigh expeditions</a:t>
            </a:r>
          </a:p>
          <a:p>
            <a:r>
              <a:rPr lang="en-GB" baseline="0" dirty="0" smtClean="0"/>
              <a:t>Got into IT/Software in 1999 – 15 years.</a:t>
            </a:r>
          </a:p>
          <a:p>
            <a:r>
              <a:rPr lang="en-GB" baseline="0" dirty="0" smtClean="0"/>
              <a:t>Transitioned into a Dot Net developer since .NET2 days</a:t>
            </a:r>
          </a:p>
          <a:p>
            <a:endParaRPr lang="en-GB" baseline="0" dirty="0" smtClean="0"/>
          </a:p>
          <a:p>
            <a:r>
              <a:rPr lang="en-GB" baseline="0" dirty="0" smtClean="0"/>
              <a:t>Worked for small companies in UK, freelancer in Australia for 6 months, and NZ for 4 years..</a:t>
            </a:r>
          </a:p>
          <a:p>
            <a:r>
              <a:rPr lang="en-GB" baseline="0" dirty="0" smtClean="0"/>
              <a:t>Now I work for Quorum – Edinburgh based company.  40 people.  10 developers.  Major clients are large financial institutions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9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K Scott Allen is a great educator!</a:t>
            </a:r>
          </a:p>
          <a:p>
            <a:endParaRPr lang="en-GB" dirty="0" smtClean="0"/>
          </a:p>
          <a:p>
            <a:r>
              <a:rPr lang="en-GB" dirty="0" smtClean="0"/>
              <a:t>ASP.NET MVC5</a:t>
            </a:r>
            <a:r>
              <a:rPr lang="en-GB" baseline="0" dirty="0" smtClean="0"/>
              <a:t> Fundamentals – 6 hours</a:t>
            </a:r>
          </a:p>
          <a:p>
            <a:r>
              <a:rPr lang="en-GB" baseline="0" dirty="0" smtClean="0"/>
              <a:t>Building Apps in MVC4 – 7 hours</a:t>
            </a:r>
          </a:p>
          <a:p>
            <a:r>
              <a:rPr lang="en-GB" baseline="0" dirty="0" smtClean="0"/>
              <a:t>ASP.NET MVC4 Fundamentals – 4 hours</a:t>
            </a:r>
          </a:p>
          <a:p>
            <a:r>
              <a:rPr lang="en-GB" baseline="0" dirty="0" smtClean="0"/>
              <a:t>Intro to MVC3 – 6 hours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nTier</a:t>
            </a:r>
            <a:r>
              <a:rPr lang="en-GB" baseline="0" dirty="0" smtClean="0"/>
              <a:t> – Steve Smith</a:t>
            </a:r>
          </a:p>
          <a:p>
            <a:r>
              <a:rPr lang="en-GB" baseline="0" dirty="0" smtClean="0"/>
              <a:t>Testing – Jessie Liberty</a:t>
            </a:r>
          </a:p>
          <a:p>
            <a:endParaRPr lang="en-GB" baseline="0" dirty="0" smtClean="0"/>
          </a:p>
          <a:p>
            <a:r>
              <a:rPr lang="en-GB" baseline="0" dirty="0" smtClean="0"/>
              <a:t>DDD – Rob </a:t>
            </a:r>
            <a:r>
              <a:rPr lang="en-GB" baseline="0" dirty="0" err="1" smtClean="0"/>
              <a:t>Conery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://pluralsight.com/training/Courses/Description/ioc-aspdotnet-mvc4"/>
              </a:rPr>
              <a:t>IoC</a:t>
            </a:r>
            <a:r>
              <a:rPr lang="en-GB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://pluralsight.com/training/Courses/Description/ioc-aspdotnet-mvc4"/>
              </a:rPr>
              <a:t> http://pluralsight.com/training/Courses/Description/ioc-aspdotnet-mvc4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If you’re not a member, 200minutes free trial or look for giveaway tokens for a month..   Or get your work to pay for it </a:t>
            </a:r>
            <a:r>
              <a:rPr lang="en-GB" baseline="0" dirty="0" err="1" smtClean="0"/>
              <a:t>recurringly</a:t>
            </a:r>
            <a:r>
              <a:rPr lang="en-GB" baseline="0" dirty="0" smtClean="0"/>
              <a:t> £30 per month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 watched all of these, did lots of reading.. Took about 4 weeks to get something going…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 and then Solution number 1 (winter)was like this: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http://www.programgood.net/2013/12/05/PublishWebsiteSiteToAzureFree.aspx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998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Starts of page 11 http://www.programgood.net/default,page,10.aspx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178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http://www.programgood.net/default,page,7.aspx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589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http://imar.spaanjaars.com/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394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282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Jeff Bezos – CEO of Amazon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297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Ok but how…. I’m working in VB.NET on VS2005 for my day job, on a windows XP VM with 756MB of RAM…. Using </a:t>
            </a:r>
            <a:r>
              <a:rPr lang="en-GB" baseline="0" dirty="0" err="1" smtClean="0"/>
              <a:t>ClearCase</a:t>
            </a:r>
            <a:r>
              <a:rPr lang="en-GB" baseline="0" dirty="0" smtClean="0"/>
              <a:t> source control…???!!!!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Started getting up early… 5:45am seems okay for me.  6am-7:30am code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Take Ellie a cup of tea in bed!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Don’t check emails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Just try to code on your fun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</a:t>
            </a:r>
            <a:r>
              <a:rPr lang="en-GB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Business logic in SP’s</a:t>
            </a: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We come in and try to solve these issues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Over last 15 years I’ve found that most apps I develop are </a:t>
            </a:r>
            <a:r>
              <a:rPr lang="en-GB" baseline="0" dirty="0" err="1" smtClean="0"/>
              <a:t>CRUDy</a:t>
            </a:r>
            <a:r>
              <a:rPr lang="en-GB" baseline="0" dirty="0" smtClean="0"/>
              <a:t> – Create Read Update Delete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Great news site – article on ‘coding every day’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Great news site – article on ‘</a:t>
            </a:r>
            <a:r>
              <a:rPr lang="en-GB" baseline="0" smtClean="0"/>
              <a:t>coding every day’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fall, work on my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coding side projects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came to a head: I wasn’t making adequate progress and I couldn’t find a way to get more done without sacrificing my ability to do effective work 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Khan Academy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were a few major problems with how I was working on my side projects. I was primarily working on them during the weekends and sometimes in the evenings during the week. This is a strategy that does not work well for me, as it turns out. I was burdened with an incredible amount of stress to try and complete as much high quality work as possible during the weekend (and if I was unable to it felt like a failure). This was a problem as there’s no guarantee that every weekend will be free – nor that I’ll want to program all day for two days (removing any chance of relaxation or doing anything fun).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also the issue that a week between working on some code is a long time, it’s very easy to forget what you were working on or what you left off on (even if you keep notes). Not to mention if you miss a weekend you end up with a two week gap as a result. That massive multi-week context switch can be deadly (I’ve had many side projects die due to attention starvation like that).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incredible work that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Jennifer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Dewalt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completed last year, in which she taught herself programming by building 180 web sites in 180 days, I felt compelled to try a similar tactic: working on my side projects every single day.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fall, work on my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coding side projects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came to a head: I wasn’t making adequate progress and I couldn’t find a way to get more done without sacrificing my ability to do effective work 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Khan Academy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were a few major problems with how I was working on my side projects. I was primarily working on them during the weekends and sometimes in the evenings during the week. This is a strategy that does not work well for me, as it turns out. I was burdened with an incredible amount of stress to try and complete as much high quality work as possible during the weekend (and if I was unable to it felt like a failure). This was a problem as there’s no guarantee that every weekend will be free – nor that I’ll want to program all day for two days (removing any chance of relaxation or doing anything fun).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also the issue that a week between working on some code is a long time, it’s very easy to forget what you were working on or what you left off on (even if you keep notes). Not to mention if you miss a weekend you end up with a two week gap as a result. That massive multi-week context switch can be deadly (I’ve had many side projects die due to attention starvation like that).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incredible work that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Jennifer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Dewalt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completed last year, in which she taught herself programming by building 180 web sites in 180 days, I felt compelled to try a similar tactic: working on my side projects every single day.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Sleep less</a:t>
            </a:r>
          </a:p>
          <a:p>
            <a:r>
              <a:rPr lang="en-GB" dirty="0" smtClean="0"/>
              <a:t>Can focus more at work</a:t>
            </a:r>
          </a:p>
          <a:p>
            <a:r>
              <a:rPr lang="en-GB" dirty="0" smtClean="0"/>
              <a:t>Less</a:t>
            </a:r>
            <a:r>
              <a:rPr lang="en-GB" baseline="0" dirty="0" smtClean="0"/>
              <a:t> tired in evening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655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Exercise – ride to work.. 35mins each way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813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7 Top Tips!</a:t>
            </a:r>
          </a:p>
          <a:p>
            <a:endParaRPr lang="en-GB" dirty="0" smtClean="0"/>
          </a:p>
          <a:p>
            <a:r>
              <a:rPr lang="en-GB" dirty="0" smtClean="0"/>
              <a:t>1 – Simplicity of code </a:t>
            </a:r>
          </a:p>
          <a:p>
            <a:endParaRPr lang="en-GB" dirty="0" smtClean="0"/>
          </a:p>
          <a:p>
            <a:r>
              <a:rPr lang="en-GB" dirty="0" smtClean="0"/>
              <a:t>Worked</a:t>
            </a:r>
            <a:r>
              <a:rPr lang="en-GB" baseline="0" dirty="0" smtClean="0"/>
              <a:t> on rewrite of a project.  Well architected Silverlight app, nice </a:t>
            </a:r>
            <a:r>
              <a:rPr lang="en-GB" baseline="0" dirty="0" err="1" smtClean="0"/>
              <a:t>abstrations</a:t>
            </a:r>
            <a:r>
              <a:rPr lang="en-GB" baseline="0" dirty="0" smtClean="0"/>
              <a:t>..commanding…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Too complex and over time, had become diluted.  I think other </a:t>
            </a:r>
            <a:r>
              <a:rPr lang="en-GB" baseline="0" dirty="0" err="1" smtClean="0"/>
              <a:t>devs</a:t>
            </a:r>
            <a:r>
              <a:rPr lang="en-GB" baseline="0" dirty="0" smtClean="0"/>
              <a:t> didn’t understand it.  Massive failure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used Integration testing (200 tests for SL front end) and a very simple service architecture.  EF for most of the </a:t>
            </a:r>
            <a:r>
              <a:rPr lang="en-GB" baseline="0" dirty="0" err="1" smtClean="0"/>
              <a:t>CRUDing</a:t>
            </a:r>
            <a:r>
              <a:rPr lang="en-GB" baseline="0" dirty="0" smtClean="0"/>
              <a:t>, and </a:t>
            </a:r>
            <a:r>
              <a:rPr lang="en-GB" baseline="0" dirty="0" err="1" smtClean="0"/>
              <a:t>sprocs</a:t>
            </a:r>
            <a:r>
              <a:rPr lang="en-GB" baseline="0" dirty="0" smtClean="0"/>
              <a:t> for the bits which needed optimisation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1973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5500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5500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35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We come in and try to solve these issues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Who is using ASP.NET MVC in a current work project?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Who</a:t>
            </a:r>
            <a:r>
              <a:rPr lang="en-GB" baseline="0" dirty="0" smtClean="0"/>
              <a:t> has used it in the last 2 years for a work project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Who is here because they thought this session may have good jokes?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 smtClean="0"/>
              <a:t>Good News!!!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There is something here for everyone – the super experts, to the person who wants a new joke… we can always learn something from everyone.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Request – Please stop me if you’re confused, as someone else will be too.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Confession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3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418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Launchy</a:t>
            </a:r>
            <a:r>
              <a:rPr lang="en-GB" dirty="0" smtClean="0"/>
              <a:t> – VS2013</a:t>
            </a:r>
          </a:p>
          <a:p>
            <a:r>
              <a:rPr lang="en-GB" dirty="0" smtClean="0"/>
              <a:t>Classic</a:t>
            </a:r>
            <a:r>
              <a:rPr lang="en-GB" baseline="0" dirty="0" smtClean="0"/>
              <a:t> Start Menu for Windows 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068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72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64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3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652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14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509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8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06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6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48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62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vemateer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p.net/mvc/tutorials/getting-started-with-ef-using-mvc/creating-an-entity-framework-data-model-for-an-asp-net-mvc-applicatio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hyperlink" Target="http://www.davesjokes.co.uk/" TargetMode="External"/><Relationship Id="rId4" Type="http://schemas.openxmlformats.org/officeDocument/2006/relationships/hyperlink" Target="mailto:davemateer@gmail.c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7 Top Tips – A full stack ASP.NET MVC5 EF6 Testable application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hlinkClick r:id="rId3"/>
              </a:rPr>
              <a:t>davemateer@gmail.com</a:t>
            </a:r>
            <a:endParaRPr lang="en-GB" dirty="0" smtClean="0"/>
          </a:p>
          <a:p>
            <a:r>
              <a:rPr lang="en-GB" dirty="0" smtClean="0"/>
              <a:t>Code and presentation on:</a:t>
            </a:r>
          </a:p>
          <a:p>
            <a:r>
              <a:rPr lang="en-GB" dirty="0" smtClean="0"/>
              <a:t>github.com/</a:t>
            </a:r>
            <a:r>
              <a:rPr lang="en-GB" dirty="0" err="1" smtClean="0"/>
              <a:t>djhmateer</a:t>
            </a:r>
            <a:r>
              <a:rPr lang="en-GB" dirty="0" smtClean="0"/>
              <a:t>/funny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35115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/>
          <a:lstStyle/>
          <a:p>
            <a:r>
              <a:rPr lang="en-GB" b="1" dirty="0" smtClean="0"/>
              <a:t>Q: What’s brown and sticky?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8666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71" y="188640"/>
            <a:ext cx="8229600" cy="1143000"/>
          </a:xfrm>
        </p:spPr>
        <p:txBody>
          <a:bodyPr/>
          <a:lstStyle/>
          <a:p>
            <a:r>
              <a:rPr lang="en-GB" b="1" dirty="0" smtClean="0"/>
              <a:t>A stick….</a:t>
            </a:r>
            <a:endParaRPr lang="en-GB" b="1" dirty="0"/>
          </a:p>
        </p:txBody>
      </p:sp>
      <p:pic>
        <p:nvPicPr>
          <p:cNvPr id="5122" name="Picture 2" descr="http://upload.wikimedia.org/wikipedia/commons/2/23/Dog_retrieving_sti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7210723" cy="48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6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File New Project..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669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0" y="548680"/>
            <a:ext cx="8418519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17962"/>
            <a:ext cx="70104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04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to call the project…?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36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F:\Pictures\India Nepal slideshow\DSC_007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61" y="260648"/>
            <a:ext cx="9283774" cy="61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980728"/>
            <a:ext cx="8229600" cy="3456384"/>
          </a:xfrm>
        </p:spPr>
        <p:txBody>
          <a:bodyPr>
            <a:normAutofit/>
          </a:bodyPr>
          <a:lstStyle/>
          <a:p>
            <a:r>
              <a:rPr lang="en-GB" b="1" dirty="0" smtClean="0"/>
              <a:t>Tip 0</a:t>
            </a:r>
            <a:br>
              <a:rPr lang="en-GB" b="1" dirty="0" smtClean="0"/>
            </a:br>
            <a:r>
              <a:rPr lang="en-GB" b="1" dirty="0"/>
              <a:t/>
            </a:r>
            <a:br>
              <a:rPr lang="en-GB" b="1" dirty="0"/>
            </a:b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Source Control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2913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92696"/>
            <a:ext cx="5529609" cy="329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26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Problem?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2708920"/>
            <a:ext cx="80648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/>
              <a:t>“Want to remember jokes when I’m out for dinner, so I can make people laugh”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13842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2" y="980728"/>
            <a:ext cx="8167574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82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F:\Pictures\March2013 DSLR\DSC_00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89640" y="-3047596"/>
            <a:ext cx="9167390" cy="60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Pictures\India Nepal slideshow\DSC_04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146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49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I’ve noticed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80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5 months of coding later…</a:t>
            </a:r>
            <a:br>
              <a:rPr lang="en-GB" dirty="0" smtClean="0"/>
            </a:br>
            <a:r>
              <a:rPr lang="en-GB" dirty="0" smtClean="0"/>
              <a:t>and 2 solutions thrown away..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52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73416" y="1628800"/>
            <a:ext cx="546735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0"/>
            <a:ext cx="5760640" cy="7085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6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9" y="-23242"/>
            <a:ext cx="9100465" cy="5612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63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How to improve?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Copy others</a:t>
            </a:r>
          </a:p>
          <a:p>
            <a:pPr lvl="1"/>
            <a:r>
              <a:rPr lang="en-GB" dirty="0" err="1" smtClean="0"/>
              <a:t>Pluralsight</a:t>
            </a:r>
            <a:endParaRPr lang="en-GB" dirty="0" smtClean="0"/>
          </a:p>
          <a:p>
            <a:pPr lvl="1"/>
            <a:r>
              <a:rPr lang="en-GB" dirty="0" smtClean="0"/>
              <a:t>Great MVC Sample code</a:t>
            </a:r>
          </a:p>
          <a:p>
            <a:pPr lvl="2"/>
            <a:r>
              <a:rPr lang="en-GB" dirty="0" smtClean="0"/>
              <a:t>Contoso University</a:t>
            </a:r>
          </a:p>
          <a:p>
            <a:pPr lvl="3"/>
            <a:r>
              <a:rPr lang="en-GB" dirty="0" smtClean="0">
                <a:hlinkClick r:id="rId2"/>
              </a:rPr>
              <a:t>http://www.asp.net/mvc/tutorials/getting-started-with-ef-using-mvc/creating-an-entity-framework-data-model-for-an-asp-net-mvc-application</a:t>
            </a:r>
            <a:endParaRPr lang="en-GB" dirty="0" smtClean="0"/>
          </a:p>
          <a:p>
            <a:pPr lvl="2"/>
            <a:r>
              <a:rPr lang="en-GB" dirty="0" err="1" smtClean="0"/>
              <a:t>SutekiShop</a:t>
            </a:r>
            <a:endParaRPr lang="en-GB" dirty="0" smtClean="0"/>
          </a:p>
          <a:p>
            <a:pPr lvl="3"/>
            <a:r>
              <a:rPr lang="en-GB" dirty="0" smtClean="0"/>
              <a:t>MVC3, </a:t>
            </a:r>
            <a:r>
              <a:rPr lang="en-GB" dirty="0" err="1" smtClean="0"/>
              <a:t>Nhibernate</a:t>
            </a:r>
            <a:r>
              <a:rPr lang="en-GB" dirty="0" smtClean="0"/>
              <a:t>, Windsor, </a:t>
            </a:r>
            <a:r>
              <a:rPr lang="en-GB" dirty="0" err="1" smtClean="0"/>
              <a:t>Nunit</a:t>
            </a:r>
            <a:r>
              <a:rPr lang="en-GB" dirty="0" smtClean="0"/>
              <a:t>, Rhino Mocks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234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" y="0"/>
            <a:ext cx="8248972" cy="718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19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MVC 5 – New Authorisation model</a:t>
            </a:r>
          </a:p>
          <a:p>
            <a:r>
              <a:rPr lang="en-GB" dirty="0" smtClean="0"/>
              <a:t>Seed method</a:t>
            </a:r>
          </a:p>
          <a:p>
            <a:r>
              <a:rPr lang="en-GB" dirty="0" smtClean="0"/>
              <a:t>Azure – website free (10 per person)</a:t>
            </a:r>
          </a:p>
          <a:p>
            <a:r>
              <a:rPr lang="en-GB" dirty="0" smtClean="0"/>
              <a:t>Glimpse</a:t>
            </a:r>
          </a:p>
          <a:p>
            <a:r>
              <a:rPr lang="en-GB" dirty="0" smtClean="0"/>
              <a:t>Caching</a:t>
            </a:r>
          </a:p>
          <a:p>
            <a:r>
              <a:rPr lang="en-GB" dirty="0" err="1" smtClean="0"/>
              <a:t>PagedList.Mvc</a:t>
            </a:r>
            <a:endParaRPr lang="en-GB" dirty="0" smtClean="0"/>
          </a:p>
          <a:p>
            <a:r>
              <a:rPr lang="en-GB" dirty="0" smtClean="0"/>
              <a:t>ELMAH (Error Logging Modules and Handlers)</a:t>
            </a:r>
          </a:p>
          <a:p>
            <a:r>
              <a:rPr lang="en-GB" dirty="0" err="1" smtClean="0"/>
              <a:t>BitBucket</a:t>
            </a:r>
            <a:r>
              <a:rPr lang="en-GB" dirty="0" smtClean="0"/>
              <a:t> (good for private repos for free)</a:t>
            </a:r>
          </a:p>
          <a:p>
            <a:r>
              <a:rPr lang="en-GB" dirty="0" err="1" smtClean="0"/>
              <a:t>StructureMap</a:t>
            </a:r>
            <a:endParaRPr lang="en-GB" dirty="0" smtClean="0"/>
          </a:p>
          <a:p>
            <a:r>
              <a:rPr lang="en-GB" dirty="0" smtClean="0"/>
              <a:t>Repository Pattern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812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1 – </a:t>
            </a:r>
            <a:r>
              <a:rPr lang="en-GB" dirty="0" err="1" smtClean="0"/>
              <a:t>Winter..TDD</a:t>
            </a:r>
            <a:r>
              <a:rPr lang="en-GB" dirty="0" smtClean="0"/>
              <a:t> Style</a:t>
            </a:r>
            <a:endParaRPr lang="en-GB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88" y="1124744"/>
            <a:ext cx="8458138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60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Tech Used in Solution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Winter.Web.Tests</a:t>
            </a:r>
            <a:r>
              <a:rPr lang="en-GB" dirty="0" smtClean="0"/>
              <a:t> naming style</a:t>
            </a:r>
          </a:p>
          <a:p>
            <a:r>
              <a:rPr lang="en-GB" dirty="0" smtClean="0"/>
              <a:t>Unity.Mvc5 for </a:t>
            </a:r>
            <a:r>
              <a:rPr lang="en-GB" dirty="0" err="1" smtClean="0"/>
              <a:t>IoC</a:t>
            </a:r>
            <a:endParaRPr lang="en-GB" dirty="0" smtClean="0"/>
          </a:p>
          <a:p>
            <a:r>
              <a:rPr lang="en-GB" dirty="0" smtClean="0"/>
              <a:t>Generic Repository&lt;T&gt;</a:t>
            </a:r>
          </a:p>
          <a:p>
            <a:pPr lvl="1"/>
            <a:r>
              <a:rPr lang="en-GB" dirty="0" smtClean="0"/>
              <a:t>Unit tests with </a:t>
            </a:r>
            <a:r>
              <a:rPr lang="en-GB" dirty="0" err="1" smtClean="0"/>
              <a:t>FakeWinterDb</a:t>
            </a:r>
            <a:endParaRPr lang="en-GB" dirty="0" smtClean="0"/>
          </a:p>
          <a:p>
            <a:r>
              <a:rPr lang="en-GB" dirty="0" smtClean="0"/>
              <a:t>2 Projects – tests and web</a:t>
            </a:r>
          </a:p>
          <a:p>
            <a:r>
              <a:rPr lang="en-GB" dirty="0" smtClean="0"/>
              <a:t>EF6 Code First and migrations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6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260648"/>
            <a:ext cx="8229600" cy="1036711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“</a:t>
            </a:r>
            <a:r>
              <a:rPr lang="en-GB" dirty="0"/>
              <a:t>I have found </a:t>
            </a:r>
            <a:r>
              <a:rPr lang="en-GB" dirty="0" smtClean="0"/>
              <a:t>[testing] </a:t>
            </a:r>
            <a:r>
              <a:rPr lang="en-GB" dirty="0"/>
              <a:t>to be the most beneficial practice I have ever followed in my </a:t>
            </a:r>
            <a:r>
              <a:rPr lang="en-GB" dirty="0" smtClean="0"/>
              <a:t>career”</a:t>
            </a:r>
          </a:p>
          <a:p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75493"/>
            <a:ext cx="8339840" cy="542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2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1520" y="2924944"/>
            <a:ext cx="8568952" cy="3384376"/>
          </a:xfrm>
        </p:spPr>
        <p:txBody>
          <a:bodyPr>
            <a:normAutofit/>
          </a:bodyPr>
          <a:lstStyle/>
          <a:p>
            <a:r>
              <a:rPr lang="en-GB" dirty="0" smtClean="0"/>
              <a:t>Employees</a:t>
            </a:r>
            <a:br>
              <a:rPr lang="en-GB" dirty="0" smtClean="0"/>
            </a:br>
            <a:r>
              <a:rPr lang="en-GB" dirty="0" smtClean="0"/>
              <a:t>40 Person company in Edinburgh</a:t>
            </a:r>
            <a:br>
              <a:rPr lang="en-GB" dirty="0" smtClean="0"/>
            </a:br>
            <a:r>
              <a:rPr lang="en-GB" dirty="0" smtClean="0"/>
              <a:t>Office in Brighton (3 people)</a:t>
            </a:r>
            <a:br>
              <a:rPr lang="en-GB" dirty="0" smtClean="0"/>
            </a:br>
            <a:r>
              <a:rPr lang="en-GB" dirty="0" smtClean="0"/>
              <a:t>Financial Services (banks)</a:t>
            </a:r>
            <a:endParaRPr lang="en-GB" dirty="0"/>
          </a:p>
        </p:txBody>
      </p:sp>
      <p:pic>
        <p:nvPicPr>
          <p:cNvPr id="2050" name="Picture 2" descr="C:\Users\davem_000\Downloads\Quorum logo_all file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60648"/>
            <a:ext cx="679474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1506" name="Picture 2" descr="http://www.programgood.net/content/binary/Windows-Live-Writer/WinterDay-3_999B/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8" y="-18008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41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Solution 1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Simple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/>
              <a:t>Didn’t feel </a:t>
            </a:r>
            <a:r>
              <a:rPr lang="en-GB" dirty="0" err="1" smtClean="0"/>
              <a:t>Enterprisey</a:t>
            </a:r>
            <a:endParaRPr lang="en-GB" dirty="0" smtClean="0"/>
          </a:p>
          <a:p>
            <a:r>
              <a:rPr lang="en-GB" dirty="0" smtClean="0"/>
              <a:t>Wasn’t happy with validation</a:t>
            </a:r>
          </a:p>
          <a:p>
            <a:r>
              <a:rPr lang="en-GB" dirty="0" smtClean="0"/>
              <a:t>Do I need </a:t>
            </a:r>
            <a:r>
              <a:rPr lang="en-GB" dirty="0" err="1" smtClean="0"/>
              <a:t>IoC</a:t>
            </a:r>
            <a:r>
              <a:rPr lang="en-GB" dirty="0" smtClean="0"/>
              <a:t> yet?</a:t>
            </a:r>
          </a:p>
          <a:p>
            <a:r>
              <a:rPr lang="en-GB" dirty="0" smtClean="0"/>
              <a:t>Complexity for the sake of it..?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559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2 - </a:t>
            </a:r>
            <a:r>
              <a:rPr lang="en-GB" dirty="0" err="1" smtClean="0"/>
              <a:t>nLayers</a:t>
            </a:r>
            <a:endParaRPr lang="en-GB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272330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Image of Imar Spaanjaa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12776"/>
            <a:ext cx="2304256" cy="17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35896" y="3717032"/>
            <a:ext cx="2581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MVP Since 2008</a:t>
            </a:r>
          </a:p>
          <a:p>
            <a:r>
              <a:rPr lang="en-GB" dirty="0" smtClean="0"/>
              <a:t>Awesome 10 part tutorial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83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64704"/>
            <a:ext cx="7377679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3717032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Very extensive 10 part tutorial using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6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8640"/>
            <a:ext cx="7272808" cy="661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8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UoW</a:t>
            </a:r>
            <a:r>
              <a:rPr lang="en-GB" dirty="0" smtClean="0"/>
              <a:t> and Repository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4732416" cy="452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73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Ninject</a:t>
            </a:r>
            <a:r>
              <a:rPr lang="en-GB" dirty="0" smtClean="0"/>
              <a:t> (and </a:t>
            </a:r>
            <a:r>
              <a:rPr lang="en-GB" dirty="0" err="1" smtClean="0"/>
              <a:t>StructureMap</a:t>
            </a:r>
            <a:r>
              <a:rPr lang="en-GB" dirty="0" smtClean="0"/>
              <a:t>) for </a:t>
            </a:r>
            <a:r>
              <a:rPr lang="en-GB" dirty="0" err="1" smtClean="0"/>
              <a:t>IoC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Domain Entities</a:t>
            </a:r>
          </a:p>
          <a:p>
            <a:r>
              <a:rPr lang="en-GB" dirty="0" smtClean="0"/>
              <a:t>Value Objects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040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5576" y="620688"/>
            <a:ext cx="65527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Why Use N-Layers</a:t>
            </a:r>
          </a:p>
          <a:p>
            <a:r>
              <a:rPr lang="en-GB" dirty="0"/>
              <a:t>Testability</a:t>
            </a:r>
          </a:p>
          <a:p>
            <a:r>
              <a:rPr lang="en-GB" dirty="0"/>
              <a:t>Separation – make it easier to find where things are in large projects </a:t>
            </a:r>
            <a:r>
              <a:rPr lang="en-GB" dirty="0" err="1"/>
              <a:t>eg</a:t>
            </a:r>
            <a:r>
              <a:rPr lang="en-GB" dirty="0"/>
              <a:t> </a:t>
            </a:r>
            <a:r>
              <a:rPr lang="en-GB" dirty="0" err="1"/>
              <a:t>dataaccess</a:t>
            </a:r>
            <a:r>
              <a:rPr lang="en-GB" dirty="0"/>
              <a:t>, business logic, UI</a:t>
            </a:r>
          </a:p>
          <a:p>
            <a:r>
              <a:rPr lang="en-GB" dirty="0"/>
              <a:t>Reuse – </a:t>
            </a:r>
            <a:r>
              <a:rPr lang="en-GB" dirty="0" err="1"/>
              <a:t>eg</a:t>
            </a:r>
            <a:r>
              <a:rPr lang="en-GB" dirty="0"/>
              <a:t> a console app can use all the goodness of the main MVC </a:t>
            </a:r>
            <a:r>
              <a:rPr lang="en-GB" dirty="0" smtClean="0"/>
              <a:t>app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b="1" dirty="0"/>
              <a:t>Previous Versions</a:t>
            </a:r>
          </a:p>
          <a:p>
            <a:r>
              <a:rPr lang="en-GB" dirty="0"/>
              <a:t>BLL/DAL – lots of pass through code</a:t>
            </a:r>
          </a:p>
          <a:p>
            <a:r>
              <a:rPr lang="en-GB" dirty="0"/>
              <a:t>DAL tight coupling making hard to test</a:t>
            </a:r>
          </a:p>
          <a:p>
            <a:r>
              <a:rPr lang="en-GB" dirty="0"/>
              <a:t>SP’s hard to maintain and test</a:t>
            </a:r>
          </a:p>
          <a:p>
            <a:r>
              <a:rPr lang="en-GB" dirty="0"/>
              <a:t>Validation was custom – now have better ways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7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24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37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8720" y="980728"/>
            <a:ext cx="128206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53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56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Tip 1 - </a:t>
            </a:r>
            <a:r>
              <a:rPr lang="en-GB" dirty="0" smtClean="0"/>
              <a:t>Drive </a:t>
            </a:r>
            <a:r>
              <a:rPr lang="en-GB" dirty="0" smtClean="0"/>
              <a:t>out from Tests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Why is this good?</a:t>
            </a:r>
          </a:p>
          <a:p>
            <a:r>
              <a:rPr lang="en-GB" dirty="0" smtClean="0"/>
              <a:t>“Start with the customer and work backwards”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329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6"/>
            <a:ext cx="8748464" cy="696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75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Does Customer Want?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Easy to remember URL</a:t>
            </a:r>
          </a:p>
          <a:p>
            <a:r>
              <a:rPr lang="en-GB" dirty="0" smtClean="0"/>
              <a:t>Show all Jokes on 1 page</a:t>
            </a:r>
          </a:p>
          <a:p>
            <a:r>
              <a:rPr lang="en-GB" dirty="0" smtClean="0"/>
              <a:t>Default to </a:t>
            </a:r>
            <a:r>
              <a:rPr lang="en-GB" dirty="0"/>
              <a:t>h</a:t>
            </a:r>
            <a:r>
              <a:rPr lang="en-GB" dirty="0" smtClean="0"/>
              <a:t>ighest rating first</a:t>
            </a:r>
          </a:p>
          <a:p>
            <a:r>
              <a:rPr lang="en-GB" dirty="0" smtClean="0"/>
              <a:t>Can see most recently added Jokes</a:t>
            </a:r>
          </a:p>
          <a:p>
            <a:r>
              <a:rPr lang="en-GB" dirty="0" smtClean="0"/>
              <a:t>Be able to anonymously vote for a Joke</a:t>
            </a:r>
          </a:p>
          <a:p>
            <a:r>
              <a:rPr lang="en-GB" dirty="0" smtClean="0"/>
              <a:t>Be able to CRUD jokes as an admin</a:t>
            </a:r>
          </a:p>
          <a:p>
            <a:r>
              <a:rPr lang="en-GB" dirty="0" smtClean="0"/>
              <a:t>Easy maintainable system can hand over </a:t>
            </a:r>
            <a:r>
              <a:rPr lang="en-GB" smtClean="0"/>
              <a:t>to another developer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503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Tip 2 – Get working in production environment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Azure support in VS2013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564904"/>
            <a:ext cx="5107404" cy="40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7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Tip 2.5 – Diagrams help 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06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2014-04-08 07.28.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41907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End Result!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www.davesjokes.co.uk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Try to view the site</a:t>
            </a:r>
          </a:p>
          <a:p>
            <a:pPr marL="0" indent="0">
              <a:buNone/>
            </a:pPr>
            <a:r>
              <a:rPr lang="en-GB" dirty="0" smtClean="0"/>
              <a:t>And </a:t>
            </a:r>
            <a:r>
              <a:rPr lang="en-GB" dirty="0" err="1" smtClean="0"/>
              <a:t>upvote</a:t>
            </a:r>
            <a:r>
              <a:rPr lang="en-GB" dirty="0" smtClean="0"/>
              <a:t> a joke or 2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You may see some validation happening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r>
              <a:rPr lang="en-GB" dirty="0" smtClean="0"/>
              <a:t> 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94322"/>
          </a:xfrm>
        </p:spPr>
        <p:txBody>
          <a:bodyPr>
            <a:normAutofit/>
          </a:bodyPr>
          <a:lstStyle/>
          <a:p>
            <a:r>
              <a:rPr lang="en-GB" dirty="0" smtClean="0"/>
              <a:t>Tip 8 </a:t>
            </a:r>
            <a:br>
              <a:rPr lang="en-GB" dirty="0" smtClean="0"/>
            </a:br>
            <a:r>
              <a:rPr lang="en-GB" dirty="0" smtClean="0"/>
              <a:t>The </a:t>
            </a:r>
            <a:r>
              <a:rPr lang="en-GB" dirty="0" smtClean="0"/>
              <a:t>Most Important Thing I’ve discovered….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32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Enjoy Programming!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98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How?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656" y="-963488"/>
            <a:ext cx="6899299" cy="359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http://media-cdn.tripadvisor.com/media/photo-s/01/ae/96/56/sunrise-6am-start-yo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43113"/>
            <a:ext cx="52387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97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1520" y="332656"/>
            <a:ext cx="8568952" cy="1296144"/>
          </a:xfrm>
        </p:spPr>
        <p:txBody>
          <a:bodyPr>
            <a:normAutofit/>
          </a:bodyPr>
          <a:lstStyle/>
          <a:p>
            <a:r>
              <a:rPr lang="en-GB" b="1" dirty="0" smtClean="0"/>
              <a:t>The Plan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1916832"/>
            <a:ext cx="73448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 smtClean="0"/>
              <a:t>Code!!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/>
              <a:t>F</a:t>
            </a:r>
            <a:r>
              <a:rPr lang="en-GB" sz="4000" b="1" dirty="0" smtClean="0"/>
              <a:t>un coding what I’ve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 smtClean="0"/>
              <a:t>Joke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 smtClean="0"/>
              <a:t>7 Top 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 smtClean="0"/>
              <a:t>Questions (please ask when you think of them)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92114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Hacker News….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6899299" cy="359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14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jQuery guy..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66838"/>
            <a:ext cx="788670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89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Coding every day..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79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Stand on Shoulders of Giants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402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42" name="Picture 2" descr="http://blog.peerindex.com/wp-content/uploads/2012/08/coffee-bea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30"/>
            <a:ext cx="9144000" cy="685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9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 descr="F:\Pictures\March 2013 phone\2013-10-30 07.46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12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Tooling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nCrunch</a:t>
            </a:r>
            <a:endParaRPr lang="en-GB" dirty="0" smtClean="0"/>
          </a:p>
          <a:p>
            <a:r>
              <a:rPr lang="en-GB" dirty="0" smtClean="0"/>
              <a:t>R#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75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only valid measurement of code quality: WTFs/minu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812"/>
            <a:ext cx="7092280" cy="66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05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Simple HTML Helpers</a:t>
            </a:r>
          </a:p>
          <a:p>
            <a:r>
              <a:rPr lang="en-GB" dirty="0" err="1" smtClean="0"/>
              <a:t>AutoMapper</a:t>
            </a:r>
            <a:endParaRPr lang="en-GB" dirty="0" smtClean="0"/>
          </a:p>
          <a:p>
            <a:r>
              <a:rPr lang="en-GB" dirty="0" smtClean="0"/>
              <a:t>Merge and Create views</a:t>
            </a:r>
          </a:p>
          <a:p>
            <a:r>
              <a:rPr lang="en-GB" dirty="0" err="1" smtClean="0"/>
              <a:t>BDDness</a:t>
            </a:r>
            <a:r>
              <a:rPr lang="en-GB" dirty="0" smtClean="0"/>
              <a:t> – </a:t>
            </a:r>
            <a:r>
              <a:rPr lang="en-GB" dirty="0" err="1" smtClean="0"/>
              <a:t>ie</a:t>
            </a:r>
            <a:r>
              <a:rPr lang="en-GB" dirty="0" smtClean="0"/>
              <a:t> tests named from </a:t>
            </a:r>
            <a:r>
              <a:rPr lang="en-GB" smtClean="0"/>
              <a:t>customer point of view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98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0 – Source Control (Git)</a:t>
            </a:r>
          </a:p>
          <a:p>
            <a:r>
              <a:rPr lang="en-GB" dirty="0" smtClean="0"/>
              <a:t>1 – Start with customer </a:t>
            </a:r>
            <a:r>
              <a:rPr lang="en-GB" dirty="0" err="1" smtClean="0"/>
              <a:t>ie</a:t>
            </a:r>
            <a:r>
              <a:rPr lang="en-GB" dirty="0" smtClean="0"/>
              <a:t> tests (what you app does from customer point of view) and work backwards</a:t>
            </a:r>
          </a:p>
          <a:p>
            <a:r>
              <a:rPr lang="en-GB" dirty="0"/>
              <a:t>7 – Azure support </a:t>
            </a:r>
            <a:r>
              <a:rPr lang="en-GB" dirty="0" smtClean="0"/>
              <a:t>great.. Get app working end to end in production </a:t>
            </a:r>
            <a:r>
              <a:rPr lang="en-GB" dirty="0" err="1" smtClean="0"/>
              <a:t>environement</a:t>
            </a:r>
            <a:r>
              <a:rPr lang="en-GB" dirty="0" smtClean="0"/>
              <a:t> if possible (Azure)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2 – KISS (Keep it Simple).. </a:t>
            </a:r>
            <a:r>
              <a:rPr lang="en-GB" dirty="0" err="1" smtClean="0"/>
              <a:t>IoC</a:t>
            </a:r>
            <a:r>
              <a:rPr lang="en-GB" dirty="0" smtClean="0"/>
              <a:t>, </a:t>
            </a:r>
            <a:r>
              <a:rPr lang="en-GB" dirty="0" err="1" smtClean="0"/>
              <a:t>UoW</a:t>
            </a:r>
            <a:r>
              <a:rPr lang="en-GB" dirty="0" smtClean="0"/>
              <a:t>, </a:t>
            </a:r>
            <a:r>
              <a:rPr lang="en-GB" dirty="0" err="1" smtClean="0"/>
              <a:t>ViewModels</a:t>
            </a:r>
            <a:r>
              <a:rPr lang="en-GB" dirty="0" smtClean="0"/>
              <a:t>, </a:t>
            </a:r>
            <a:r>
              <a:rPr lang="en-GB" dirty="0" err="1" smtClean="0"/>
              <a:t>AutoMapper</a:t>
            </a:r>
            <a:r>
              <a:rPr lang="en-GB" dirty="0" smtClean="0"/>
              <a:t> needed??</a:t>
            </a:r>
          </a:p>
          <a:p>
            <a:r>
              <a:rPr lang="en-GB" dirty="0" smtClean="0"/>
              <a:t>3 – Composition over Inheritance</a:t>
            </a:r>
          </a:p>
          <a:p>
            <a:r>
              <a:rPr lang="en-GB" dirty="0" smtClean="0"/>
              <a:t>4 – Merge edit and create views</a:t>
            </a:r>
          </a:p>
          <a:p>
            <a:r>
              <a:rPr lang="en-GB" dirty="0" smtClean="0"/>
              <a:t>5 – Html ‘helpers’ – use html</a:t>
            </a:r>
          </a:p>
          <a:p>
            <a:r>
              <a:rPr lang="en-GB" dirty="0" smtClean="0"/>
              <a:t>6 – </a:t>
            </a:r>
            <a:r>
              <a:rPr lang="en-GB" dirty="0" err="1" smtClean="0"/>
              <a:t>Enum</a:t>
            </a:r>
            <a:r>
              <a:rPr lang="en-GB" dirty="0" smtClean="0"/>
              <a:t> support in 5.1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41556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72940" y="2924944"/>
            <a:ext cx="5486400" cy="1296144"/>
          </a:xfrm>
        </p:spPr>
        <p:txBody>
          <a:bodyPr>
            <a:normAutofit/>
          </a:bodyPr>
          <a:lstStyle/>
          <a:p>
            <a:r>
              <a:rPr lang="en-GB" b="1" dirty="0" smtClean="0"/>
              <a:t>Put your hand up if…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27158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media-cdn.tripadvisor.com/media/photo-s/01/ae/96/56/sunrise-6am-start-yo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724" y="4005064"/>
            <a:ext cx="3616276" cy="27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very much!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Enjoy programming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 smtClean="0"/>
          </a:p>
          <a:p>
            <a:r>
              <a:rPr lang="en-GB" dirty="0" smtClean="0"/>
              <a:t>Do it every day?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>
                <a:hlinkClick r:id="rId4"/>
              </a:rPr>
              <a:t>davemateer@gmail.com</a:t>
            </a:r>
            <a:endParaRPr lang="en-GB" dirty="0" smtClean="0"/>
          </a:p>
          <a:p>
            <a:r>
              <a:rPr lang="en-GB" dirty="0" smtClean="0"/>
              <a:t>All source and presentation on github.com/</a:t>
            </a:r>
            <a:r>
              <a:rPr lang="en-GB" dirty="0" err="1" smtClean="0"/>
              <a:t>djhmateer</a:t>
            </a:r>
            <a:r>
              <a:rPr lang="en-GB" dirty="0" smtClean="0"/>
              <a:t>/funny</a:t>
            </a:r>
          </a:p>
          <a:p>
            <a:r>
              <a:rPr lang="en-GB" dirty="0" smtClean="0">
                <a:hlinkClick r:id="rId5"/>
              </a:rPr>
              <a:t>www.davesjokes.co.uk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5" name="Picture 2" descr="http://upload.wikimedia.org/wikipedia/commons/2/23/Dog_retrieving_stic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724" y="1583059"/>
            <a:ext cx="3605362" cy="240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7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Pictures\March 2013 phone\2013-09-21 17.35.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8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54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20888"/>
            <a:ext cx="8229600" cy="1143000"/>
          </a:xfrm>
        </p:spPr>
        <p:txBody>
          <a:bodyPr/>
          <a:lstStyle/>
          <a:p>
            <a:r>
              <a:rPr lang="en-GB" b="1" dirty="0" smtClean="0"/>
              <a:t>CONFESSION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4130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Pictures\March 2013 phone\2013-10-19 14.19.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243"/>
            <a:ext cx="5112568" cy="681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1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1633</Words>
  <Application>Microsoft Office PowerPoint</Application>
  <PresentationFormat>On-screen Show (4:3)</PresentationFormat>
  <Paragraphs>330</Paragraphs>
  <Slides>60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7 Top Tips – A full stack ASP.NET MVC5 EF6 Testable application</vt:lpstr>
      <vt:lpstr>Dave Mateer</vt:lpstr>
      <vt:lpstr>Employees 40 Person company in Edinburgh Office in Brighton (3 people) Financial Services (banks)</vt:lpstr>
      <vt:lpstr>Summary</vt:lpstr>
      <vt:lpstr>The Plan</vt:lpstr>
      <vt:lpstr>Put your hand up if…</vt:lpstr>
      <vt:lpstr>PowerPoint Presentation</vt:lpstr>
      <vt:lpstr>CONFESSION</vt:lpstr>
      <vt:lpstr>PowerPoint Presentation</vt:lpstr>
      <vt:lpstr>Q: What’s brown and sticky?</vt:lpstr>
      <vt:lpstr>A stick….</vt:lpstr>
      <vt:lpstr>File New Project..</vt:lpstr>
      <vt:lpstr>PowerPoint Presentation</vt:lpstr>
      <vt:lpstr>What to call the project…?</vt:lpstr>
      <vt:lpstr>PowerPoint Presentation</vt:lpstr>
      <vt:lpstr>Tip 0   Source Control</vt:lpstr>
      <vt:lpstr>PowerPoint Presentation</vt:lpstr>
      <vt:lpstr>Problem?</vt:lpstr>
      <vt:lpstr>PowerPoint Presentation</vt:lpstr>
      <vt:lpstr>What I’ve noticed</vt:lpstr>
      <vt:lpstr>5 months of coding later… and 2 solutions thrown away..</vt:lpstr>
      <vt:lpstr>PowerPoint Presentation</vt:lpstr>
      <vt:lpstr>PowerPoint Presentation</vt:lpstr>
      <vt:lpstr>How to improve?</vt:lpstr>
      <vt:lpstr>PowerPoint Presentation</vt:lpstr>
      <vt:lpstr>PowerPoint Presentation</vt:lpstr>
      <vt:lpstr>Solution 1 – Winter..TDD Style</vt:lpstr>
      <vt:lpstr>Tech Used in Solution 1</vt:lpstr>
      <vt:lpstr>PowerPoint Presentation</vt:lpstr>
      <vt:lpstr>PowerPoint Presentation</vt:lpstr>
      <vt:lpstr>Review of Solution 1</vt:lpstr>
      <vt:lpstr>Solution 2 - nLayers</vt:lpstr>
      <vt:lpstr>PowerPoint Presentation</vt:lpstr>
      <vt:lpstr>PowerPoint Presentation</vt:lpstr>
      <vt:lpstr>UoW and Repository</vt:lpstr>
      <vt:lpstr>PowerPoint Presentation</vt:lpstr>
      <vt:lpstr>PowerPoint Presentation</vt:lpstr>
      <vt:lpstr>PowerPoint Presentation</vt:lpstr>
      <vt:lpstr>PowerPoint Presentation</vt:lpstr>
      <vt:lpstr>Tip 1 - Drive out from Tests</vt:lpstr>
      <vt:lpstr>PowerPoint Presentation</vt:lpstr>
      <vt:lpstr>What Does Customer Want?</vt:lpstr>
      <vt:lpstr>Tip 2 – Get working in production environment</vt:lpstr>
      <vt:lpstr>Tip 2.5 – Diagrams help me</vt:lpstr>
      <vt:lpstr>PowerPoint Presentation</vt:lpstr>
      <vt:lpstr>End Result!</vt:lpstr>
      <vt:lpstr>Tip 8  The Most Important Thing I’ve discovered….</vt:lpstr>
      <vt:lpstr>Enjoy Programming!</vt:lpstr>
      <vt:lpstr>How?</vt:lpstr>
      <vt:lpstr>Hacker News….</vt:lpstr>
      <vt:lpstr>jQuery guy..</vt:lpstr>
      <vt:lpstr>Coding every day..</vt:lpstr>
      <vt:lpstr>Stand on Shoulders of Giants</vt:lpstr>
      <vt:lpstr>PowerPoint Presentation</vt:lpstr>
      <vt:lpstr>PowerPoint Presentation</vt:lpstr>
      <vt:lpstr>Tooling</vt:lpstr>
      <vt:lpstr>PowerPoint Presentation</vt:lpstr>
      <vt:lpstr>PowerPoint Presentation</vt:lpstr>
      <vt:lpstr>PowerPoint Presentation</vt:lpstr>
      <vt:lpstr>Thank you very much!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 Top Tips – A full stack ASP.NET MVC5 EF6 Testable application</dc:title>
  <dc:creator>davemateer@gmail.com</dc:creator>
  <cp:lastModifiedBy>davemateer@gmail.com</cp:lastModifiedBy>
  <cp:revision>106</cp:revision>
  <dcterms:created xsi:type="dcterms:W3CDTF">2014-05-11T11:41:30Z</dcterms:created>
  <dcterms:modified xsi:type="dcterms:W3CDTF">2014-05-12T06:17:23Z</dcterms:modified>
</cp:coreProperties>
</file>